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notesMasterIdLst>
    <p:notesMasterId r:id="rId9"/>
  </p:notesMasterIdLst>
  <p:sldIdLst>
    <p:sldId id="256" r:id="rId2"/>
    <p:sldId id="259" r:id="rId3"/>
    <p:sldId id="257" r:id="rId4"/>
    <p:sldId id="263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283" autoAdjust="0"/>
  </p:normalViewPr>
  <p:slideViewPr>
    <p:cSldViewPr snapToGrid="0">
      <p:cViewPr varScale="1">
        <p:scale>
          <a:sx n="101" d="100"/>
          <a:sy n="101" d="100"/>
        </p:scale>
        <p:origin x="9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2E012D-25CD-42ED-AC55-FF8C63906752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FAAB63-A8F0-4427-A7EE-95CE37383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8849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Short doubling times, some measured in minutes; time is an important factor with microbial infections</a:t>
            </a:r>
          </a:p>
          <a:p>
            <a:r>
              <a:rPr lang="en-US" dirty="0"/>
              <a:t>Culturing bacteria for ID methods takes time and so do genetic testing methods</a:t>
            </a:r>
          </a:p>
          <a:p>
            <a:r>
              <a:rPr lang="en-US" dirty="0"/>
              <a:t>Technicians can look at organisms under a microscope and maybe get a broad reading of the microbe type; subjective and variable</a:t>
            </a:r>
          </a:p>
          <a:p>
            <a:r>
              <a:rPr lang="en-US" dirty="0"/>
              <a:t>ID is used to determine precise treatment options; without ID, broad spectrum antibiotics are used, leading to antibiotic resistance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AAB63-A8F0-4427-A7EE-95CE3738379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2993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Short doubling times, some measured in minutes; time is an important factor with microbial infections</a:t>
            </a:r>
          </a:p>
          <a:p>
            <a:r>
              <a:rPr lang="en-US" dirty="0"/>
              <a:t>Culturing bacteria for ID methods takes time and so do genetic testing methods</a:t>
            </a:r>
          </a:p>
          <a:p>
            <a:r>
              <a:rPr lang="en-US" dirty="0"/>
              <a:t>Technicians can look at organisms under a microscope and maybe get a broad reading of the microbe type; subjective and variable</a:t>
            </a:r>
          </a:p>
          <a:p>
            <a:r>
              <a:rPr lang="en-US" dirty="0"/>
              <a:t>ID is used to determine precise treatment options; without ID, broad spectrum antibiotics are used, leading to antibiotic resistance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AAB63-A8F0-4427-A7EE-95CE3738379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4955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Measurements automatic; many similar / correlated, how selected? Better choices (NN)?; skew; optimal features? All</a:t>
            </a:r>
          </a:p>
          <a:p>
            <a:r>
              <a:rPr lang="en-US" dirty="0"/>
              <a:t>Target variable: 10 microorganisms; imbalance (25% / 2%); </a:t>
            </a:r>
            <a:r>
              <a:rPr lang="en-US" dirty="0" err="1"/>
              <a:t>class_weight</a:t>
            </a:r>
            <a:r>
              <a:rPr lang="en-US" dirty="0"/>
              <a:t>=‘balanced’ (modest improvement); sampled/resampled to average number – lowered metrics for all, but using 25% less data; </a:t>
            </a:r>
          </a:p>
          <a:p>
            <a:r>
              <a:rPr lang="en-US" dirty="0"/>
              <a:t>Representative of real-world? Of their class (species)?; diatoms are quite varied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AAB63-A8F0-4427-A7EE-95CE3738379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733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Metrics considered: Accuracy, F1-Score, Precision, Recall; all were comparable to Accuracy; hyperparameter tuning using </a:t>
            </a:r>
            <a:r>
              <a:rPr lang="en-US" dirty="0" err="1"/>
              <a:t>GridSearchCV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AAB63-A8F0-4427-A7EE-95CE3738379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7513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Given the comparable results between RFC and DTC, proceed w/DT because easier to interpret (troubleshooting &amp; further analysis/improvement) and ~10x faster</a:t>
            </a:r>
          </a:p>
          <a:p>
            <a:r>
              <a:rPr lang="en-US" dirty="0"/>
              <a:t>Generate more data; expand to more microbe </a:t>
            </a:r>
            <a:r>
              <a:rPr lang="en-US" dirty="0" err="1"/>
              <a:t>taxons</a:t>
            </a:r>
            <a:r>
              <a:rPr lang="en-US" dirty="0"/>
              <a:t> and try different genera or species within a taxonomy; look for other useful measurements</a:t>
            </a:r>
          </a:p>
          <a:p>
            <a:r>
              <a:rPr lang="en-US" dirty="0"/>
              <a:t>Allow NN to directly extract features useful for classification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AAB63-A8F0-4427-A7EE-95CE3738379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991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646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044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828565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1939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593363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0824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3424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917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106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959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098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877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077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181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4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498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69FCA6-96A6-495F-BA7A-3E9498066E61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200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satMod val="92000"/>
                <a:lumMod val="120000"/>
              </a:schemeClr>
            </a:gs>
            <a:gs pos="100000">
              <a:schemeClr val="bg1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CE9304C-7D47-49AD-9260-6DBF0A5B9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-393"/>
            <a:ext cx="12188952" cy="68587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utoradiogram on white paper">
            <a:extLst>
              <a:ext uri="{FF2B5EF4-FFF2-40B4-BE49-F238E27FC236}">
                <a16:creationId xmlns:a16="http://schemas.microsoft.com/office/drawing/2014/main" id="{AFC8ECA4-63F8-6BF8-3413-489D6B149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b="25000"/>
          <a:stretch/>
        </p:blipFill>
        <p:spPr>
          <a:xfrm>
            <a:off x="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176442-3086-2143-668F-2C10A9D69E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476250"/>
            <a:ext cx="8915399" cy="430113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5C526D"/>
                </a:solidFill>
              </a:rPr>
              <a:t>DSC680 – Project 2</a:t>
            </a:r>
            <a:br>
              <a:rPr lang="en-US" dirty="0">
                <a:solidFill>
                  <a:srgbClr val="5C526D"/>
                </a:solidFill>
              </a:rPr>
            </a:br>
            <a:r>
              <a:rPr lang="en-US" sz="3800" dirty="0">
                <a:solidFill>
                  <a:srgbClr val="5C526D"/>
                </a:solidFill>
              </a:rPr>
              <a:t>Applied Data Science</a:t>
            </a:r>
            <a:br>
              <a:rPr lang="en-US" dirty="0">
                <a:solidFill>
                  <a:srgbClr val="5C526D"/>
                </a:solidFill>
              </a:rPr>
            </a:br>
            <a:r>
              <a:rPr lang="en-US" sz="3400" dirty="0">
                <a:solidFill>
                  <a:srgbClr val="5C526D"/>
                </a:solidFill>
              </a:rPr>
              <a:t>Web Scraping – Flight price Prediction</a:t>
            </a:r>
            <a:br>
              <a:rPr lang="en-US" sz="3400" dirty="0">
                <a:solidFill>
                  <a:srgbClr val="5C526D"/>
                </a:solidFill>
              </a:rPr>
            </a:br>
            <a:br>
              <a:rPr lang="en-US" sz="3400" dirty="0">
                <a:solidFill>
                  <a:srgbClr val="5C526D"/>
                </a:solidFill>
              </a:rPr>
            </a:br>
            <a:r>
              <a:rPr lang="en-US" sz="3400" dirty="0">
                <a:solidFill>
                  <a:srgbClr val="5C526D"/>
                </a:solidFill>
              </a:rPr>
              <a:t>Sri R Sankaranarayanan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1C65FD-D629-5EE1-313B-2FB44AA0E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>
            <a:normAutofit/>
          </a:bodyPr>
          <a:lstStyle/>
          <a:p>
            <a:r>
              <a:rPr lang="en-US" dirty="0"/>
              <a:t>Humble Attempt to web scrape popular travel sites for analyzing the flight ticket price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EDD006-D91C-4989-B39C-EEEA43F86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33">
            <a:extLst>
              <a:ext uri="{FF2B5EF4-FFF2-40B4-BE49-F238E27FC236}">
                <a16:creationId xmlns:a16="http://schemas.microsoft.com/office/drawing/2014/main" id="{35EF7FFE-55CC-444E-A630-F40A5C9C5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1759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5763696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6821"/>
    </mc:Choice>
    <mc:Fallback xmlns="">
      <p:transition spd="slow" advTm="168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FB923A-040E-1E4C-8C21-80FB1703D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200" b="1" i="0" dirty="0">
                <a:solidFill>
                  <a:srgbClr val="27222C"/>
                </a:solidFill>
                <a:effectLst/>
                <a:latin typeface="EditorBold"/>
              </a:rPr>
              <a:t>Fight Ticket Price Analysis - Synopsis</a:t>
            </a:r>
            <a:br>
              <a:rPr lang="en-US" sz="3200" b="1" i="0" dirty="0">
                <a:solidFill>
                  <a:srgbClr val="27222C"/>
                </a:solidFill>
                <a:effectLst/>
                <a:latin typeface="EditorBold"/>
              </a:rPr>
            </a:br>
            <a:endParaRPr lang="en-US" sz="54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5D5087F-CCAD-6E28-FEE9-0EA7DB2CB1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52B47-7B12-97B2-6C32-B8EC71C2124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54ADF64-1B35-790E-81F8-D92A4201171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E6B3B95-CECE-87F3-4915-3EE5BF9956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5475" y="1542329"/>
            <a:ext cx="9953625" cy="5163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970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572"/>
    </mc:Choice>
    <mc:Fallback xmlns="">
      <p:transition spd="slow" advTm="275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D105F-DD9B-769B-8CC1-F913C1F69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9355" y="-471212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Flight Ticket price Analysis - Analogy</a:t>
            </a:r>
            <a:endParaRPr lang="en-US" sz="54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08A6B23-335D-3B03-BFE6-A3404D23B8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B7ED181-1046-6433-A7AD-7B0EE0B6C4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9390" y="1485629"/>
            <a:ext cx="6773220" cy="388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64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11"/>
    </mc:Choice>
    <mc:Fallback xmlns="">
      <p:transition spd="slow" advTm="60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D105F-DD9B-769B-8CC1-F913C1F69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4080" y="315844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Flight Ticket Price Analysis – Web Scraping</a:t>
            </a:r>
            <a:endParaRPr lang="en-US" sz="5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B5BB4C-56F5-B03E-3CAF-09649500CB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69355" y="2272685"/>
            <a:ext cx="4243589" cy="3866423"/>
          </a:xfrm>
        </p:spPr>
        <p:txBody>
          <a:bodyPr vert="horz" lIns="91440" tIns="45720" rIns="91440" bIns="45720" rtlCol="0">
            <a:normAutofit fontScale="47500" lnSpcReduction="20000"/>
          </a:bodyPr>
          <a:lstStyle/>
          <a:p>
            <a:pPr algn="l"/>
            <a:r>
              <a:rPr lang="en-US" sz="2400" b="0" i="0" dirty="0">
                <a:solidFill>
                  <a:srgbClr val="292929"/>
                </a:solidFill>
                <a:effectLst/>
                <a:latin typeface="charter"/>
              </a:rPr>
              <a:t>The scraper output will include these features: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92929"/>
                </a:solidFill>
                <a:effectLst/>
                <a:latin typeface="charter"/>
              </a:rPr>
              <a:t>Departure time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92929"/>
                </a:solidFill>
                <a:effectLst/>
                <a:latin typeface="charter"/>
              </a:rPr>
              <a:t>Arrival time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92929"/>
                </a:solidFill>
                <a:effectLst/>
                <a:latin typeface="charter"/>
              </a:rPr>
              <a:t>Airline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92929"/>
                </a:solidFill>
                <a:effectLst/>
                <a:latin typeface="charter"/>
              </a:rPr>
              <a:t>Duration (flight duration)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92929"/>
                </a:solidFill>
                <a:effectLst/>
                <a:latin typeface="charter"/>
              </a:rPr>
              <a:t>Stops (number of stops)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92929"/>
                </a:solidFill>
                <a:effectLst/>
                <a:latin typeface="charter"/>
              </a:rPr>
              <a:t>Layovers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92929"/>
                </a:solidFill>
                <a:effectLst/>
                <a:latin typeface="charter"/>
              </a:rPr>
              <a:t>Price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92929"/>
                </a:solidFill>
                <a:effectLst/>
                <a:latin typeface="charter"/>
              </a:rPr>
              <a:t>Airplane type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92929"/>
                </a:solidFill>
                <a:effectLst/>
                <a:latin typeface="charter"/>
              </a:rPr>
              <a:t>Departure Coach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92929"/>
                </a:solidFill>
                <a:effectLst/>
                <a:latin typeface="charter"/>
              </a:rPr>
              <a:t>Arrival Coach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92929"/>
                </a:solidFill>
                <a:effectLst/>
                <a:latin typeface="charter"/>
              </a:rPr>
              <a:t>Departure airport name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92929"/>
                </a:solidFill>
                <a:effectLst/>
                <a:latin typeface="charter"/>
              </a:rPr>
              <a:t>Arrival airport name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92929"/>
                </a:solidFill>
                <a:effectLst/>
                <a:latin typeface="charter"/>
              </a:rPr>
              <a:t>The exact time the scraping was performed</a:t>
            </a:r>
          </a:p>
          <a:p>
            <a:endParaRPr lang="en-US" sz="22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08A6B23-335D-3B03-BFE6-A3404D23B8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0F297F2-A659-7C3E-3C64-8A04BF1D0C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2401" y="1376023"/>
            <a:ext cx="5821680" cy="486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38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11"/>
    </mc:Choice>
    <mc:Fallback xmlns="">
      <p:transition spd="slow" advTm="60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77156-CB4D-E77F-329B-902EDAF5B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8775" y="329184"/>
            <a:ext cx="9920097" cy="115671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500" dirty="0"/>
              <a:t>Flight Ticket Pricing using selenium – Web Scraping to structured Data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AC22EAB-0E4C-FDEF-F656-91E710BEA4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FDF6977-3D80-FDE9-967D-F71A9F7CC4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37958" y="2319107"/>
            <a:ext cx="8234842" cy="330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455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254"/>
    </mc:Choice>
    <mc:Fallback xmlns="">
      <p:transition spd="slow" advTm="1452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84A1B-C7B8-92FE-B752-BFF249704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Baseline 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577C02-ACF2-006F-0C85-FC6A831639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en-US" sz="1700" dirty="0"/>
              <a:t>Python Selenium</a:t>
            </a:r>
          </a:p>
          <a:p>
            <a:pPr lvl="1"/>
            <a:r>
              <a:rPr lang="en-US" sz="1700" dirty="0" err="1"/>
              <a:t>GradientBoostingClassifier</a:t>
            </a:r>
            <a:endParaRPr lang="en-US" sz="1700" dirty="0"/>
          </a:p>
          <a:p>
            <a:pPr lvl="1"/>
            <a:r>
              <a:rPr lang="en-US" sz="1700" dirty="0" err="1"/>
              <a:t>Xpath</a:t>
            </a:r>
            <a:r>
              <a:rPr lang="en-US" sz="1700" dirty="0"/>
              <a:t> selectors</a:t>
            </a:r>
          </a:p>
          <a:p>
            <a:endParaRPr lang="en-US" sz="17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B144920-7D90-CAC3-599D-C05C94861B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336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953"/>
    </mc:Choice>
    <mc:Fallback xmlns="">
      <p:transition spd="slow" advTm="439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5E2A2-C7C3-FD67-DB95-DE86A563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9262" y="71254"/>
            <a:ext cx="6251110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Conclusion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6567434-61A6-C3BF-F97D-692C0D6FF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53425" y="2133600"/>
            <a:ext cx="3708442" cy="348386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idea is to learn and perform web scraping using Python – this humble attempt of finding the best possible Flight deals is personal milestone and I would like to leverage this to other areas like home search sites, web scrape review sites and then perform sentimental analysis. </a:t>
            </a:r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FD4AC24-4253-4AD8-0DEF-E5B78978C1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9EDE1C-1908-EF29-838C-3E76AF7FA3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875" y="2066278"/>
            <a:ext cx="7600322" cy="4639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809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088"/>
    </mc:Choice>
    <mc:Fallback xmlns="">
      <p:transition spd="slow" advTm="550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1279</TotalTime>
  <Words>482</Words>
  <Application>Microsoft Office PowerPoint</Application>
  <PresentationFormat>Widescreen</PresentationFormat>
  <Paragraphs>46</Paragraphs>
  <Slides>7</Slides>
  <Notes>5</Notes>
  <HiddenSlides>0</HiddenSlides>
  <MMClips>6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Calibri</vt:lpstr>
      <vt:lpstr>Century Gothic</vt:lpstr>
      <vt:lpstr>charter</vt:lpstr>
      <vt:lpstr>EditorBold</vt:lpstr>
      <vt:lpstr>Times New Roman</vt:lpstr>
      <vt:lpstr>Wingdings 3</vt:lpstr>
      <vt:lpstr>Wisp</vt:lpstr>
      <vt:lpstr>DSC680 – Project 2 Applied Data Science Web Scraping – Flight price Prediction  Sri R Sankaranarayanan</vt:lpstr>
      <vt:lpstr>Fight Ticket Price Analysis - Synopsis </vt:lpstr>
      <vt:lpstr>Flight Ticket price Analysis - Analogy</vt:lpstr>
      <vt:lpstr>Flight Ticket Price Analysis – Web Scraping</vt:lpstr>
      <vt:lpstr>Flight Ticket Pricing using selenium – Web Scraping to structured Data</vt:lpstr>
      <vt:lpstr>Baseline Packages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Rapid Microbe Identification</dc:title>
  <dc:creator>Scott Breitbach</dc:creator>
  <cp:lastModifiedBy>srirenganathan sankar</cp:lastModifiedBy>
  <cp:revision>10</cp:revision>
  <dcterms:created xsi:type="dcterms:W3CDTF">2022-06-29T23:12:41Z</dcterms:created>
  <dcterms:modified xsi:type="dcterms:W3CDTF">2022-07-29T23:39:46Z</dcterms:modified>
</cp:coreProperties>
</file>

<file path=docProps/thumbnail.jpeg>
</file>